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58" r:id="rId6"/>
    <p:sldId id="257"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50"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772759-984C-4ACB-A9A6-46DE88233728}"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90933-E188-4E9A-B8E8-39E4D220C872}" type="slidenum">
              <a:rPr lang="en-US" smtClean="0"/>
              <a:t>‹#›</a:t>
            </a:fld>
            <a:endParaRPr lang="en-US"/>
          </a:p>
        </p:txBody>
      </p:sp>
    </p:spTree>
    <p:extLst>
      <p:ext uri="{BB962C8B-B14F-4D97-AF65-F5344CB8AC3E}">
        <p14:creationId xmlns:p14="http://schemas.microsoft.com/office/powerpoint/2010/main" val="204653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772759-984C-4ACB-A9A6-46DE88233728}"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90933-E188-4E9A-B8E8-39E4D220C872}" type="slidenum">
              <a:rPr lang="en-US" smtClean="0"/>
              <a:t>‹#›</a:t>
            </a:fld>
            <a:endParaRPr lang="en-US"/>
          </a:p>
        </p:txBody>
      </p:sp>
    </p:spTree>
    <p:extLst>
      <p:ext uri="{BB962C8B-B14F-4D97-AF65-F5344CB8AC3E}">
        <p14:creationId xmlns:p14="http://schemas.microsoft.com/office/powerpoint/2010/main" val="75944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772759-984C-4ACB-A9A6-46DE88233728}"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90933-E188-4E9A-B8E8-39E4D220C872}" type="slidenum">
              <a:rPr lang="en-US" smtClean="0"/>
              <a:t>‹#›</a:t>
            </a:fld>
            <a:endParaRPr lang="en-US"/>
          </a:p>
        </p:txBody>
      </p:sp>
    </p:spTree>
    <p:extLst>
      <p:ext uri="{BB962C8B-B14F-4D97-AF65-F5344CB8AC3E}">
        <p14:creationId xmlns:p14="http://schemas.microsoft.com/office/powerpoint/2010/main" val="387380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772759-984C-4ACB-A9A6-46DE88233728}"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90933-E188-4E9A-B8E8-39E4D220C872}" type="slidenum">
              <a:rPr lang="en-US" smtClean="0"/>
              <a:t>‹#›</a:t>
            </a:fld>
            <a:endParaRPr lang="en-US"/>
          </a:p>
        </p:txBody>
      </p:sp>
    </p:spTree>
    <p:extLst>
      <p:ext uri="{BB962C8B-B14F-4D97-AF65-F5344CB8AC3E}">
        <p14:creationId xmlns:p14="http://schemas.microsoft.com/office/powerpoint/2010/main" val="358434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772759-984C-4ACB-A9A6-46DE88233728}"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90933-E188-4E9A-B8E8-39E4D220C872}" type="slidenum">
              <a:rPr lang="en-US" smtClean="0"/>
              <a:t>‹#›</a:t>
            </a:fld>
            <a:endParaRPr lang="en-US"/>
          </a:p>
        </p:txBody>
      </p:sp>
    </p:spTree>
    <p:extLst>
      <p:ext uri="{BB962C8B-B14F-4D97-AF65-F5344CB8AC3E}">
        <p14:creationId xmlns:p14="http://schemas.microsoft.com/office/powerpoint/2010/main" val="2526372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772759-984C-4ACB-A9A6-46DE88233728}"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90933-E188-4E9A-B8E8-39E4D220C872}" type="slidenum">
              <a:rPr lang="en-US" smtClean="0"/>
              <a:t>‹#›</a:t>
            </a:fld>
            <a:endParaRPr lang="en-US"/>
          </a:p>
        </p:txBody>
      </p:sp>
    </p:spTree>
    <p:extLst>
      <p:ext uri="{BB962C8B-B14F-4D97-AF65-F5344CB8AC3E}">
        <p14:creationId xmlns:p14="http://schemas.microsoft.com/office/powerpoint/2010/main" val="2447174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772759-984C-4ACB-A9A6-46DE88233728}" type="datetimeFigureOut">
              <a:rPr lang="en-US" smtClean="0"/>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490933-E188-4E9A-B8E8-39E4D220C872}" type="slidenum">
              <a:rPr lang="en-US" smtClean="0"/>
              <a:t>‹#›</a:t>
            </a:fld>
            <a:endParaRPr lang="en-US"/>
          </a:p>
        </p:txBody>
      </p:sp>
    </p:spTree>
    <p:extLst>
      <p:ext uri="{BB962C8B-B14F-4D97-AF65-F5344CB8AC3E}">
        <p14:creationId xmlns:p14="http://schemas.microsoft.com/office/powerpoint/2010/main" val="33903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772759-984C-4ACB-A9A6-46DE88233728}" type="datetimeFigureOut">
              <a:rPr lang="en-US" smtClean="0"/>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90933-E188-4E9A-B8E8-39E4D220C872}" type="slidenum">
              <a:rPr lang="en-US" smtClean="0"/>
              <a:t>‹#›</a:t>
            </a:fld>
            <a:endParaRPr lang="en-US"/>
          </a:p>
        </p:txBody>
      </p:sp>
    </p:spTree>
    <p:extLst>
      <p:ext uri="{BB962C8B-B14F-4D97-AF65-F5344CB8AC3E}">
        <p14:creationId xmlns:p14="http://schemas.microsoft.com/office/powerpoint/2010/main" val="51456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772759-984C-4ACB-A9A6-46DE88233728}" type="datetimeFigureOut">
              <a:rPr lang="en-US" smtClean="0"/>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490933-E188-4E9A-B8E8-39E4D220C872}" type="slidenum">
              <a:rPr lang="en-US" smtClean="0"/>
              <a:t>‹#›</a:t>
            </a:fld>
            <a:endParaRPr lang="en-US"/>
          </a:p>
        </p:txBody>
      </p:sp>
    </p:spTree>
    <p:extLst>
      <p:ext uri="{BB962C8B-B14F-4D97-AF65-F5344CB8AC3E}">
        <p14:creationId xmlns:p14="http://schemas.microsoft.com/office/powerpoint/2010/main" val="37791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72759-984C-4ACB-A9A6-46DE88233728}"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90933-E188-4E9A-B8E8-39E4D220C872}" type="slidenum">
              <a:rPr lang="en-US" smtClean="0"/>
              <a:t>‹#›</a:t>
            </a:fld>
            <a:endParaRPr lang="en-US"/>
          </a:p>
        </p:txBody>
      </p:sp>
    </p:spTree>
    <p:extLst>
      <p:ext uri="{BB962C8B-B14F-4D97-AF65-F5344CB8AC3E}">
        <p14:creationId xmlns:p14="http://schemas.microsoft.com/office/powerpoint/2010/main" val="343801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72759-984C-4ACB-A9A6-46DE88233728}"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90933-E188-4E9A-B8E8-39E4D220C872}" type="slidenum">
              <a:rPr lang="en-US" smtClean="0"/>
              <a:t>‹#›</a:t>
            </a:fld>
            <a:endParaRPr lang="en-US"/>
          </a:p>
        </p:txBody>
      </p:sp>
    </p:spTree>
    <p:extLst>
      <p:ext uri="{BB962C8B-B14F-4D97-AF65-F5344CB8AC3E}">
        <p14:creationId xmlns:p14="http://schemas.microsoft.com/office/powerpoint/2010/main" val="206586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772759-984C-4ACB-A9A6-46DE88233728}" type="datetimeFigureOut">
              <a:rPr lang="en-US" smtClean="0"/>
              <a:t>3/14/2016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90933-E188-4E9A-B8E8-39E4D220C872}" type="slidenum">
              <a:rPr lang="en-US" smtClean="0"/>
              <a:t>‹#›</a:t>
            </a:fld>
            <a:endParaRPr lang="en-US"/>
          </a:p>
        </p:txBody>
      </p:sp>
    </p:spTree>
    <p:extLst>
      <p:ext uri="{BB962C8B-B14F-4D97-AF65-F5344CB8AC3E}">
        <p14:creationId xmlns:p14="http://schemas.microsoft.com/office/powerpoint/2010/main" val="13989398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PLO and HAMAS Charters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10894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PLO Charter (1964)</a:t>
            </a:r>
            <a:endParaRPr lang="en-US" dirty="0"/>
          </a:p>
        </p:txBody>
      </p:sp>
      <p:sp>
        <p:nvSpPr>
          <p:cNvPr id="3" name="Content Placeholder 2"/>
          <p:cNvSpPr>
            <a:spLocks noGrp="1"/>
          </p:cNvSpPr>
          <p:nvPr>
            <p:ph idx="1"/>
          </p:nvPr>
        </p:nvSpPr>
        <p:spPr>
          <a:xfrm>
            <a:off x="838200" y="1418896"/>
            <a:ext cx="10515600" cy="4981903"/>
          </a:xfrm>
        </p:spPr>
        <p:txBody>
          <a:bodyPr>
            <a:normAutofit fontScale="92500" lnSpcReduction="20000"/>
          </a:bodyPr>
          <a:lstStyle/>
          <a:p>
            <a:r>
              <a:rPr lang="en-US" u="sng" dirty="0"/>
              <a:t>Introduction</a:t>
            </a:r>
            <a:r>
              <a:rPr lang="en-US" dirty="0"/>
              <a:t/>
            </a:r>
            <a:br>
              <a:rPr lang="en-US" dirty="0"/>
            </a:br>
            <a:r>
              <a:rPr lang="en-US" dirty="0"/>
              <a:t>We, the Palestinian Arab people, who waged fierce and continuous battles to safeguard its homeland, to defend its dignity and honor, and who offered all through the years continuous caravans of immortal martyrs, and who wrote the noblest pages of sacrifice, offering and </a:t>
            </a:r>
            <a:r>
              <a:rPr lang="en-US" dirty="0" smtClean="0"/>
              <a:t>giving.</a:t>
            </a:r>
          </a:p>
          <a:p>
            <a:r>
              <a:rPr lang="en-US" dirty="0" smtClean="0"/>
              <a:t>We</a:t>
            </a:r>
            <a:r>
              <a:rPr lang="en-US" dirty="0"/>
              <a:t>, the Palestinian Arab people, who faced the forces of evil, injustice and aggression, against whom the forces of international Zionism and colonialism conspire and worked to displace it, dispossess it from its homeland and property, abused what is holy in it and who in spite of all this refused to weaken or </a:t>
            </a:r>
            <a:r>
              <a:rPr lang="en-US" dirty="0" smtClean="0"/>
              <a:t>submit.</a:t>
            </a:r>
          </a:p>
          <a:p>
            <a:r>
              <a:rPr lang="en-US" dirty="0" smtClean="0"/>
              <a:t>We</a:t>
            </a:r>
            <a:r>
              <a:rPr lang="en-US" dirty="0"/>
              <a:t>, the Palestinian Arab people, who believe in its Arabism and in its right to regain its homeland, to realize its freedom and dignity, and who have determined to amass its forces and mobilize its efforts and capabilities in order to continue its struggle and to move forward on the path of holy war (al-jihad) until complete and final victory has been attained,</a:t>
            </a:r>
            <a:endParaRPr lang="en-US" dirty="0"/>
          </a:p>
        </p:txBody>
      </p:sp>
    </p:spTree>
    <p:extLst>
      <p:ext uri="{BB962C8B-B14F-4D97-AF65-F5344CB8AC3E}">
        <p14:creationId xmlns:p14="http://schemas.microsoft.com/office/powerpoint/2010/main" val="66224201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Article 14:</a:t>
            </a:r>
            <a:r>
              <a:rPr lang="en-US" dirty="0"/>
              <a:t> </a:t>
            </a:r>
          </a:p>
        </p:txBody>
      </p:sp>
      <p:sp>
        <p:nvSpPr>
          <p:cNvPr id="3" name="Content Placeholder 2"/>
          <p:cNvSpPr>
            <a:spLocks noGrp="1"/>
          </p:cNvSpPr>
          <p:nvPr>
            <p:ph idx="1"/>
          </p:nvPr>
        </p:nvSpPr>
        <p:spPr/>
        <p:txBody>
          <a:bodyPr/>
          <a:lstStyle/>
          <a:p>
            <a:r>
              <a:rPr lang="en-US" dirty="0" smtClean="0"/>
              <a:t>The </a:t>
            </a:r>
            <a:r>
              <a:rPr lang="en-US" dirty="0"/>
              <a:t>liberation of Palestine, from an Arab viewpoint, is a national duty. Its responsibilities fall upon the entire Arab nation, governments and peoples, the Palestinian peoples being in the forefront. For this purpose, the Arab nation must mobilize its military, spiritual and material potentialities; specifically, it must give to the Palestinian Arab people all possible support and backing and place at its disposal all opportunities and means to enable them to perform their role in liberating their homeland.</a:t>
            </a:r>
            <a:r>
              <a:rPr lang="en-US" dirty="0"/>
              <a:t/>
            </a:r>
            <a:br>
              <a:rPr lang="en-US" dirty="0"/>
            </a:br>
            <a:endParaRPr lang="en-US" dirty="0"/>
          </a:p>
        </p:txBody>
      </p:sp>
    </p:spTree>
    <p:extLst>
      <p:ext uri="{BB962C8B-B14F-4D97-AF65-F5344CB8AC3E}">
        <p14:creationId xmlns:p14="http://schemas.microsoft.com/office/powerpoint/2010/main" val="127098173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Article 24:</a:t>
            </a:r>
            <a:r>
              <a:rPr lang="en-US" dirty="0"/>
              <a:t> </a:t>
            </a:r>
          </a:p>
        </p:txBody>
      </p:sp>
      <p:sp>
        <p:nvSpPr>
          <p:cNvPr id="3" name="Content Placeholder 2"/>
          <p:cNvSpPr>
            <a:spLocks noGrp="1"/>
          </p:cNvSpPr>
          <p:nvPr>
            <p:ph idx="1"/>
          </p:nvPr>
        </p:nvSpPr>
        <p:spPr>
          <a:xfrm>
            <a:off x="441434" y="1403131"/>
            <a:ext cx="11193518" cy="4773832"/>
          </a:xfrm>
        </p:spPr>
        <p:txBody>
          <a:bodyPr>
            <a:normAutofit fontScale="92500" lnSpcReduction="10000"/>
          </a:bodyPr>
          <a:lstStyle/>
          <a:p>
            <a:r>
              <a:rPr lang="en-US" dirty="0" smtClean="0"/>
              <a:t>This </a:t>
            </a:r>
            <a:r>
              <a:rPr lang="en-US" dirty="0"/>
              <a:t>Organization does not exercise any territorial sovereignty over the West Bank in the Hashemite Kingdom of Jordan, on the Gaza Strip or in the </a:t>
            </a:r>
            <a:r>
              <a:rPr lang="en-US" dirty="0" err="1"/>
              <a:t>Himmah</a:t>
            </a:r>
            <a:r>
              <a:rPr lang="en-US" dirty="0"/>
              <a:t> Area. Its activities will be on the national popular level in the </a:t>
            </a:r>
            <a:r>
              <a:rPr lang="en-US" dirty="0" err="1"/>
              <a:t>liberational</a:t>
            </a:r>
            <a:r>
              <a:rPr lang="en-US" dirty="0"/>
              <a:t>, organizational, political and financial fields</a:t>
            </a:r>
            <a:r>
              <a:rPr lang="en-US" dirty="0" smtClean="0"/>
              <a:t>.</a:t>
            </a:r>
          </a:p>
          <a:p>
            <a:endParaRPr lang="en-US" dirty="0"/>
          </a:p>
          <a:p>
            <a:r>
              <a:rPr lang="en-US" dirty="0"/>
              <a:t>These commitments were kept, leading President Clinton to declare to the assembled Palestinian officials on 14 December 1998 at Gaza:</a:t>
            </a:r>
          </a:p>
          <a:p>
            <a:r>
              <a:rPr lang="en-US" dirty="0"/>
              <a:t>I thank you for your rejection—fully, finally and forever—of the passages in the Palestinian Charter calling for the destruction of Israel. For they were the ideological underpinnings of a struggle renounced at Oslo. By revoking them once and for all, you have sent, I say again, a powerful message not to the government, but to the people of Israel. You will touch people on the street there. You will reach their hearts there.</a:t>
            </a:r>
            <a:endParaRPr lang="en-US" dirty="0" smtClean="0"/>
          </a:p>
          <a:p>
            <a:endParaRPr lang="en-US" dirty="0"/>
          </a:p>
        </p:txBody>
      </p:sp>
    </p:spTree>
    <p:extLst>
      <p:ext uri="{BB962C8B-B14F-4D97-AF65-F5344CB8AC3E}">
        <p14:creationId xmlns:p14="http://schemas.microsoft.com/office/powerpoint/2010/main" val="329707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80">
                                          <p:stCondLst>
                                            <p:cond delay="0"/>
                                          </p:stCondLst>
                                        </p:cTn>
                                        <p:tgtEl>
                                          <p:spTgt spid="3">
                                            <p:txEl>
                                              <p:pRg st="3" end="3"/>
                                            </p:txEl>
                                          </p:spTgt>
                                        </p:tgtEl>
                                      </p:cBhvr>
                                    </p:animEffect>
                                    <p:anim calcmode="lin" valueType="num">
                                      <p:cBhvr>
                                        <p:cTn id="2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3" end="3"/>
                                            </p:txEl>
                                          </p:spTgt>
                                        </p:tgtEl>
                                      </p:cBhvr>
                                      <p:to x="100000" y="60000"/>
                                    </p:animScale>
                                    <p:animScale>
                                      <p:cBhvr>
                                        <p:cTn id="30" dur="166" decel="50000">
                                          <p:stCondLst>
                                            <p:cond delay="676"/>
                                          </p:stCondLst>
                                        </p:cTn>
                                        <p:tgtEl>
                                          <p:spTgt spid="3">
                                            <p:txEl>
                                              <p:pRg st="3" end="3"/>
                                            </p:txEl>
                                          </p:spTgt>
                                        </p:tgtEl>
                                      </p:cBhvr>
                                      <p:to x="100000" y="100000"/>
                                    </p:animScale>
                                    <p:animScale>
                                      <p:cBhvr>
                                        <p:cTn id="31" dur="26">
                                          <p:stCondLst>
                                            <p:cond delay="1312"/>
                                          </p:stCondLst>
                                        </p:cTn>
                                        <p:tgtEl>
                                          <p:spTgt spid="3">
                                            <p:txEl>
                                              <p:pRg st="3" end="3"/>
                                            </p:txEl>
                                          </p:spTgt>
                                        </p:tgtEl>
                                      </p:cBhvr>
                                      <p:to x="100000" y="80000"/>
                                    </p:animScale>
                                    <p:animScale>
                                      <p:cBhvr>
                                        <p:cTn id="32" dur="166" decel="50000">
                                          <p:stCondLst>
                                            <p:cond delay="1338"/>
                                          </p:stCondLst>
                                        </p:cTn>
                                        <p:tgtEl>
                                          <p:spTgt spid="3">
                                            <p:txEl>
                                              <p:pRg st="3" end="3"/>
                                            </p:txEl>
                                          </p:spTgt>
                                        </p:tgtEl>
                                      </p:cBhvr>
                                      <p:to x="100000" y="100000"/>
                                    </p:animScale>
                                    <p:animScale>
                                      <p:cBhvr>
                                        <p:cTn id="33" dur="26">
                                          <p:stCondLst>
                                            <p:cond delay="1642"/>
                                          </p:stCondLst>
                                        </p:cTn>
                                        <p:tgtEl>
                                          <p:spTgt spid="3">
                                            <p:txEl>
                                              <p:pRg st="3" end="3"/>
                                            </p:txEl>
                                          </p:spTgt>
                                        </p:tgtEl>
                                      </p:cBhvr>
                                      <p:to x="100000" y="90000"/>
                                    </p:animScale>
                                    <p:animScale>
                                      <p:cBhvr>
                                        <p:cTn id="34" dur="166" decel="50000">
                                          <p:stCondLst>
                                            <p:cond delay="1668"/>
                                          </p:stCondLst>
                                        </p:cTn>
                                        <p:tgtEl>
                                          <p:spTgt spid="3">
                                            <p:txEl>
                                              <p:pRg st="3" end="3"/>
                                            </p:txEl>
                                          </p:spTgt>
                                        </p:tgtEl>
                                      </p:cBhvr>
                                      <p:to x="100000" y="100000"/>
                                    </p:animScale>
                                    <p:animScale>
                                      <p:cBhvr>
                                        <p:cTn id="35" dur="26">
                                          <p:stCondLst>
                                            <p:cond delay="1808"/>
                                          </p:stCondLst>
                                        </p:cTn>
                                        <p:tgtEl>
                                          <p:spTgt spid="3">
                                            <p:txEl>
                                              <p:pRg st="3" end="3"/>
                                            </p:txEl>
                                          </p:spTgt>
                                        </p:tgtEl>
                                      </p:cBhvr>
                                      <p:to x="100000" y="95000"/>
                                    </p:animScale>
                                    <p:animScale>
                                      <p:cBhvr>
                                        <p:cTn id="36"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840" y="475483"/>
            <a:ext cx="12155214" cy="1325563"/>
          </a:xfrm>
        </p:spPr>
        <p:txBody>
          <a:bodyPr>
            <a:normAutofit fontScale="90000"/>
          </a:bodyPr>
          <a:lstStyle/>
          <a:p>
            <a:r>
              <a:rPr lang="en-US" sz="3100" b="1" dirty="0"/>
              <a:t>The </a:t>
            </a:r>
            <a:r>
              <a:rPr lang="en-US" sz="3100" b="1" dirty="0" smtClean="0"/>
              <a:t>Covenant of the Islamic </a:t>
            </a:r>
            <a:r>
              <a:rPr lang="en-US" sz="3100" b="1" dirty="0"/>
              <a:t>Resistance </a:t>
            </a:r>
            <a:r>
              <a:rPr lang="en-US" sz="3100" b="1" dirty="0" smtClean="0"/>
              <a:t>Movement        18 </a:t>
            </a:r>
            <a:r>
              <a:rPr lang="en-US" sz="3100" b="1" dirty="0"/>
              <a:t>August 1988</a:t>
            </a:r>
            <a:br>
              <a:rPr lang="en-US" sz="3100" b="1" dirty="0"/>
            </a:br>
            <a:r>
              <a:rPr lang="en-US" sz="3100" b="1" dirty="0"/>
              <a:t>In The Name Of The Most Merciful Allah</a:t>
            </a:r>
            <a:r>
              <a:rPr lang="en-US" dirty="0"/>
              <a:t/>
            </a:r>
            <a:br>
              <a:rPr lang="en-US" dirty="0"/>
            </a:br>
            <a:endParaRPr lang="en-US" dirty="0"/>
          </a:p>
        </p:txBody>
      </p:sp>
      <p:sp>
        <p:nvSpPr>
          <p:cNvPr id="3" name="Content Placeholder 2"/>
          <p:cNvSpPr>
            <a:spLocks noGrp="1"/>
          </p:cNvSpPr>
          <p:nvPr>
            <p:ph idx="1"/>
          </p:nvPr>
        </p:nvSpPr>
        <p:spPr>
          <a:xfrm>
            <a:off x="204951" y="1324303"/>
            <a:ext cx="11587655" cy="5328745"/>
          </a:xfrm>
        </p:spPr>
        <p:txBody>
          <a:bodyPr>
            <a:normAutofit lnSpcReduction="10000"/>
          </a:bodyPr>
          <a:lstStyle/>
          <a:p>
            <a:r>
              <a:rPr lang="en-US" dirty="0" smtClean="0"/>
              <a:t>"</a:t>
            </a:r>
            <a:r>
              <a:rPr lang="en-US" dirty="0"/>
              <a:t>Ye are the best nation that hath been raised up unto mankind: ye command that which is just, and ye forbid that which is unjust, and ye believe in Allah. And if they who have received the scriptures had believed, it had surely been the better for them: there are believers among them, but the greater part of them are transgressors. They shall not hurt you, unless with a slight hurt; and if they fight against you, they shall turn their backs to you, and they shall not be helped. They are smitten with vileness </a:t>
            </a:r>
            <a:r>
              <a:rPr lang="en-US" dirty="0" err="1"/>
              <a:t>wheresoever</a:t>
            </a:r>
            <a:r>
              <a:rPr lang="en-US" dirty="0"/>
              <a:t> they are found; unless they obtain security by entering into a treaty with Allah, and a treaty with men; and they draw on themselves indignation from Allah, and they are afflicted with poverty. This they suffer, because they disbelieved the signs of Allah, and slew the prophets unjustly; this, because they were rebellious, and transgressed." (Al-Imran - verses 109-111).</a:t>
            </a:r>
          </a:p>
          <a:p>
            <a:r>
              <a:rPr lang="en-US" dirty="0"/>
              <a:t>Israel will exist and will continue to exist until Islam will obliterate it, just as it obliterated others before it</a:t>
            </a:r>
            <a:r>
              <a:rPr lang="en-US" dirty="0" smtClean="0"/>
              <a:t>"</a:t>
            </a:r>
            <a:endParaRPr lang="en-US" dirty="0"/>
          </a:p>
        </p:txBody>
      </p:sp>
    </p:spTree>
    <p:extLst>
      <p:ext uri="{BB962C8B-B14F-4D97-AF65-F5344CB8AC3E}">
        <p14:creationId xmlns:p14="http://schemas.microsoft.com/office/powerpoint/2010/main" val="12555718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Hamas Charter</a:t>
            </a:r>
            <a:endParaRPr lang="en-US" dirty="0"/>
          </a:p>
        </p:txBody>
      </p:sp>
      <p:sp>
        <p:nvSpPr>
          <p:cNvPr id="3" name="Content Placeholder 2"/>
          <p:cNvSpPr>
            <a:spLocks noGrp="1"/>
          </p:cNvSpPr>
          <p:nvPr>
            <p:ph idx="1"/>
          </p:nvPr>
        </p:nvSpPr>
        <p:spPr>
          <a:xfrm>
            <a:off x="551793" y="1340069"/>
            <a:ext cx="11240813" cy="5108028"/>
          </a:xfrm>
        </p:spPr>
        <p:txBody>
          <a:bodyPr>
            <a:normAutofit fontScale="92500" lnSpcReduction="10000"/>
          </a:bodyPr>
          <a:lstStyle/>
          <a:p>
            <a:r>
              <a:rPr lang="en-US" b="1" dirty="0"/>
              <a:t>Article Eleven:</a:t>
            </a:r>
          </a:p>
          <a:p>
            <a:r>
              <a:rPr lang="en-US" dirty="0"/>
              <a:t>The Islamic Resistance Movement believes that the land of Palestine is an Islamic </a:t>
            </a:r>
            <a:r>
              <a:rPr lang="en-US" dirty="0" err="1"/>
              <a:t>Waqf</a:t>
            </a:r>
            <a:r>
              <a:rPr lang="en-US" dirty="0"/>
              <a:t> consecrated for future Moslem generations until </a:t>
            </a:r>
            <a:r>
              <a:rPr lang="en-US" dirty="0" err="1"/>
              <a:t>Judgement</a:t>
            </a:r>
            <a:r>
              <a:rPr lang="en-US" dirty="0"/>
              <a:t> Day. It, or any part of it, should not be squandered: it, or any part of it, should not be given up. Neither a single Arab country nor all Arab countries, neither any king or president, nor all the kings and presidents, neither any organization nor all of them, be they Palestinian or Arab, possess the right to do that. Palestine is an Islamic </a:t>
            </a:r>
            <a:r>
              <a:rPr lang="en-US" dirty="0" err="1"/>
              <a:t>Waqf</a:t>
            </a:r>
            <a:r>
              <a:rPr lang="en-US" dirty="0"/>
              <a:t> land consecrated for Moslem generations until </a:t>
            </a:r>
            <a:r>
              <a:rPr lang="en-US" dirty="0" err="1"/>
              <a:t>Judgement</a:t>
            </a:r>
            <a:r>
              <a:rPr lang="en-US" dirty="0"/>
              <a:t> Day. This being so, who could claim to have the right to represent Moslem generations till </a:t>
            </a:r>
            <a:r>
              <a:rPr lang="en-US" dirty="0" err="1"/>
              <a:t>Judgement</a:t>
            </a:r>
            <a:r>
              <a:rPr lang="en-US" dirty="0"/>
              <a:t> Day?</a:t>
            </a:r>
          </a:p>
          <a:p>
            <a:r>
              <a:rPr lang="en-US" dirty="0"/>
              <a:t>This is the law governing the land of Palestine in the Islamic Sharia (law) and the same goes for any land the Moslems have conquered by force, because during the times of (Islamic) conquests, the Moslems consecrated these lands to Moslem generations till the Day of </a:t>
            </a:r>
            <a:r>
              <a:rPr lang="en-US" dirty="0" err="1"/>
              <a:t>Judgement</a:t>
            </a:r>
            <a:r>
              <a:rPr lang="en-US" dirty="0"/>
              <a:t>.</a:t>
            </a:r>
          </a:p>
          <a:p>
            <a:endParaRPr lang="en-US" dirty="0"/>
          </a:p>
        </p:txBody>
      </p:sp>
    </p:spTree>
    <p:extLst>
      <p:ext uri="{BB962C8B-B14F-4D97-AF65-F5344CB8AC3E}">
        <p14:creationId xmlns:p14="http://schemas.microsoft.com/office/powerpoint/2010/main" val="26697432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018" y="239001"/>
            <a:ext cx="11335407" cy="1022241"/>
          </a:xfrm>
        </p:spPr>
        <p:txBody>
          <a:bodyPr>
            <a:normAutofit fontScale="90000"/>
          </a:bodyPr>
          <a:lstStyle/>
          <a:p>
            <a:pPr algn="ctr"/>
            <a:r>
              <a:rPr lang="en-US" b="1" dirty="0"/>
              <a:t>Peaceful Solutions, Initiatives and International </a:t>
            </a:r>
            <a:r>
              <a:rPr lang="en-US" b="1" dirty="0" smtClean="0"/>
              <a:t>Conferences:</a:t>
            </a:r>
            <a:r>
              <a:rPr lang="en-US" dirty="0" smtClean="0"/>
              <a:t>      </a:t>
            </a:r>
            <a:r>
              <a:rPr lang="en-US" b="1" dirty="0" smtClean="0"/>
              <a:t>Article </a:t>
            </a:r>
            <a:r>
              <a:rPr lang="en-US" b="1" dirty="0"/>
              <a:t>Thirteen</a:t>
            </a:r>
            <a:r>
              <a:rPr lang="en-US" b="1" dirty="0" smtClean="0"/>
              <a:t>:</a:t>
            </a:r>
            <a:endParaRPr lang="en-US" dirty="0"/>
          </a:p>
        </p:txBody>
      </p:sp>
      <p:sp>
        <p:nvSpPr>
          <p:cNvPr id="3" name="Content Placeholder 2"/>
          <p:cNvSpPr>
            <a:spLocks noGrp="1"/>
          </p:cNvSpPr>
          <p:nvPr>
            <p:ph idx="1"/>
          </p:nvPr>
        </p:nvSpPr>
        <p:spPr>
          <a:xfrm>
            <a:off x="204949" y="1261242"/>
            <a:ext cx="11729547" cy="5123794"/>
          </a:xfrm>
        </p:spPr>
        <p:txBody>
          <a:bodyPr>
            <a:normAutofit fontScale="92500" lnSpcReduction="10000"/>
          </a:bodyPr>
          <a:lstStyle/>
          <a:p>
            <a:r>
              <a:rPr lang="en-US" dirty="0" smtClean="0"/>
              <a:t>Initiatives</a:t>
            </a:r>
            <a:r>
              <a:rPr lang="en-US" dirty="0"/>
              <a:t>, and so-called peaceful solutions and international conferences, are in contradiction to the principles of the Islamic Resistance Movement. Abusing any part of Palestine is abuse directed against part of religion. Nationalism of the Islamic Resistance Movement is part of its religion. Its members have been fed on that. For the sake of hoisting the banner of Allah over their homeland they fight. "Allah will be prominent, but most people do not know</a:t>
            </a:r>
            <a:r>
              <a:rPr lang="en-US" dirty="0" smtClean="0"/>
              <a:t>.“</a:t>
            </a:r>
          </a:p>
          <a:p>
            <a:r>
              <a:rPr lang="en-US" dirty="0"/>
              <a:t>There is no solution for the Palestinian question except through Jihad. Initiatives, proposals and international conferences are all a waste of time and vain endeavors. The Palestinian people know better than to consent to having their future, rights and fate toyed with. As in said in the </a:t>
            </a:r>
            <a:r>
              <a:rPr lang="en-US" dirty="0" err="1"/>
              <a:t>honourable</a:t>
            </a:r>
            <a:r>
              <a:rPr lang="en-US" dirty="0"/>
              <a:t> Hadith</a:t>
            </a:r>
            <a:r>
              <a:rPr lang="en-US" dirty="0" smtClean="0"/>
              <a:t>:</a:t>
            </a:r>
            <a:endParaRPr lang="en-US" dirty="0"/>
          </a:p>
          <a:p>
            <a:r>
              <a:rPr lang="en-US" dirty="0"/>
              <a:t>"The people of Syria are Allah's lash in His land. He wreaks His vengeance through them against whomsoever He wishes among His slaves It is unthinkable that those who are double-faced among them should prosper over the faithful. They will certainly die out of grief and desperation."</a:t>
            </a:r>
            <a:endParaRPr lang="en-US" dirty="0"/>
          </a:p>
          <a:p>
            <a:endParaRPr lang="en-US" dirty="0"/>
          </a:p>
        </p:txBody>
      </p:sp>
    </p:spTree>
    <p:extLst>
      <p:ext uri="{BB962C8B-B14F-4D97-AF65-F5344CB8AC3E}">
        <p14:creationId xmlns:p14="http://schemas.microsoft.com/office/powerpoint/2010/main" val="51776467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859</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PLO and HAMAS Charters</vt:lpstr>
      <vt:lpstr>PLO Charter (1964)</vt:lpstr>
      <vt:lpstr>Article 14: </vt:lpstr>
      <vt:lpstr>Article 24: </vt:lpstr>
      <vt:lpstr>The Covenant of the Islamic Resistance Movement        18 August 1988 In The Name Of The Most Merciful Allah </vt:lpstr>
      <vt:lpstr>Hamas Charter</vt:lpstr>
      <vt:lpstr>Peaceful Solutions, Initiatives and International Conferences:      Article Thirteen: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PLO and HAMAS Charters</dc:title>
  <dc:creator>JLazar_TE</dc:creator>
  <cp:lastModifiedBy>JLazar_TE</cp:lastModifiedBy>
  <cp:revision>4</cp:revision>
  <dcterms:created xsi:type="dcterms:W3CDTF">2016-03-14T16:30:44Z</dcterms:created>
  <dcterms:modified xsi:type="dcterms:W3CDTF">2016-03-14T17:10:07Z</dcterms:modified>
</cp:coreProperties>
</file>